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680" y="-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>
          <a:xfrm flipV="1">
            <a:off x="4057637" y="5503334"/>
            <a:ext cx="2800364" cy="13157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正方形/長方形 23"/>
          <p:cNvSpPr/>
          <p:nvPr/>
        </p:nvSpPr>
        <p:spPr>
          <a:xfrm flipV="1">
            <a:off x="4057650" y="5629014"/>
            <a:ext cx="2800351" cy="27736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正方形/長方形 24"/>
          <p:cNvSpPr/>
          <p:nvPr/>
        </p:nvSpPr>
        <p:spPr>
          <a:xfrm flipV="1">
            <a:off x="4057650" y="5944130"/>
            <a:ext cx="2800351" cy="1320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正方形/長方形 25"/>
          <p:cNvSpPr/>
          <p:nvPr/>
        </p:nvSpPr>
        <p:spPr>
          <a:xfrm flipV="1">
            <a:off x="4057650" y="6015249"/>
            <a:ext cx="1474470" cy="264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正方形/長方形 26"/>
          <p:cNvSpPr/>
          <p:nvPr/>
        </p:nvSpPr>
        <p:spPr>
          <a:xfrm flipV="1">
            <a:off x="4057650" y="6066048"/>
            <a:ext cx="1474470" cy="1320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角丸四角形 29"/>
          <p:cNvSpPr/>
          <p:nvPr/>
        </p:nvSpPr>
        <p:spPr bwMode="white">
          <a:xfrm>
            <a:off x="4057650" y="5723467"/>
            <a:ext cx="2297430" cy="3962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角丸四角形 30"/>
          <p:cNvSpPr/>
          <p:nvPr/>
        </p:nvSpPr>
        <p:spPr bwMode="white">
          <a:xfrm>
            <a:off x="5532380" y="5865864"/>
            <a:ext cx="1200150" cy="528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正方形/長方形 6"/>
          <p:cNvSpPr/>
          <p:nvPr/>
        </p:nvSpPr>
        <p:spPr>
          <a:xfrm>
            <a:off x="1" y="5271734"/>
            <a:ext cx="6858000" cy="35269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5309095"/>
            <a:ext cx="6858001" cy="203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 flipV="1">
            <a:off x="4810538" y="5262241"/>
            <a:ext cx="2047463" cy="35884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>
          <a:xfrm>
            <a:off x="0" y="0"/>
            <a:ext cx="6858000" cy="53469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342900" y="3469393"/>
            <a:ext cx="6343650" cy="212336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42900" y="5633244"/>
            <a:ext cx="3714750" cy="2531533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>
          <a:xfrm>
            <a:off x="5029200" y="6075680"/>
            <a:ext cx="720090" cy="660400"/>
          </a:xfrm>
        </p:spPr>
        <p:txBody>
          <a:bodyPr/>
          <a:lstStyle/>
          <a:p>
            <a:fld id="{677CE214-21C5-48DF-AF9A-75EB7CFDFD07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>
          <a:xfrm>
            <a:off x="4057650" y="6074305"/>
            <a:ext cx="971550" cy="6604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6240066" y="1641"/>
            <a:ext cx="560784" cy="528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086350" y="1651000"/>
            <a:ext cx="1428750" cy="7924800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1651000"/>
            <a:ext cx="4686300" cy="792480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2861734"/>
            <a:ext cx="5829300" cy="1967442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863572"/>
            <a:ext cx="5829300" cy="2180695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3249169"/>
            <a:ext cx="3028950" cy="653750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3249169"/>
            <a:ext cx="3028950" cy="653750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5750" y="1651000"/>
            <a:ext cx="6286500" cy="154533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85750" y="3242734"/>
            <a:ext cx="3031236" cy="6604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3540919" y="3242734"/>
            <a:ext cx="3031331" cy="6604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285750" y="3912305"/>
            <a:ext cx="3031236" cy="56134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38729" y="3912305"/>
            <a:ext cx="3031331" cy="56134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6" name="日付プレースホルダー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77CE214-21C5-48DF-AF9A-75EB7CFDFD07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27" name="スライド番号プレースホルダー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1651000"/>
            <a:ext cx="6172200" cy="154533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4937760" y="884936"/>
            <a:ext cx="717948" cy="660400"/>
          </a:xfrm>
        </p:spPr>
        <p:txBody>
          <a:bodyPr/>
          <a:lstStyle/>
          <a:p>
            <a:fld id="{677CE214-21C5-48DF-AF9A-75EB7CFDFD07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943350" y="884936"/>
            <a:ext cx="994410" cy="6604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131052" y="3282"/>
            <a:ext cx="571500" cy="528320"/>
          </a:xfrm>
        </p:spPr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015122" y="1591734"/>
            <a:ext cx="2537460" cy="12679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4015122" y="2904383"/>
            <a:ext cx="2537460" cy="667004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114300" y="1121303"/>
            <a:ext cx="3826764" cy="8453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080326" y="1602121"/>
            <a:ext cx="440102" cy="6762365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02753" y="1651000"/>
            <a:ext cx="3429000" cy="6604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66332" y="4729557"/>
            <a:ext cx="1943100" cy="363492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E214-21C5-48DF-AF9A-75EB7CFDFD07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1" y="529849"/>
            <a:ext cx="6858000" cy="121921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正方形/長方形 28"/>
          <p:cNvSpPr/>
          <p:nvPr/>
        </p:nvSpPr>
        <p:spPr>
          <a:xfrm>
            <a:off x="0" y="-1"/>
            <a:ext cx="6858000" cy="44873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正方形/長方形 29"/>
          <p:cNvSpPr/>
          <p:nvPr/>
        </p:nvSpPr>
        <p:spPr>
          <a:xfrm>
            <a:off x="0" y="445289"/>
            <a:ext cx="6858001" cy="1320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正方形/長方形 30"/>
          <p:cNvSpPr/>
          <p:nvPr/>
        </p:nvSpPr>
        <p:spPr>
          <a:xfrm flipV="1">
            <a:off x="4057637" y="520356"/>
            <a:ext cx="2800364" cy="13157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 flipV="1">
            <a:off x="4057650" y="635718"/>
            <a:ext cx="2800351" cy="260051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角丸四角形 32"/>
          <p:cNvSpPr/>
          <p:nvPr/>
        </p:nvSpPr>
        <p:spPr bwMode="white">
          <a:xfrm>
            <a:off x="4055504" y="718617"/>
            <a:ext cx="2297430" cy="3962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角丸四角形 33"/>
          <p:cNvSpPr/>
          <p:nvPr/>
        </p:nvSpPr>
        <p:spPr bwMode="white">
          <a:xfrm>
            <a:off x="5530235" y="850695"/>
            <a:ext cx="1200150" cy="528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正方形/長方形 34"/>
          <p:cNvSpPr/>
          <p:nvPr/>
        </p:nvSpPr>
        <p:spPr bwMode="invGray">
          <a:xfrm>
            <a:off x="6813724" y="-2890"/>
            <a:ext cx="43220" cy="8981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正方形/長方形 35"/>
          <p:cNvSpPr/>
          <p:nvPr/>
        </p:nvSpPr>
        <p:spPr bwMode="invGray">
          <a:xfrm>
            <a:off x="6783361" y="-2890"/>
            <a:ext cx="20574" cy="8981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正方形/長方形 36"/>
          <p:cNvSpPr/>
          <p:nvPr/>
        </p:nvSpPr>
        <p:spPr bwMode="invGray">
          <a:xfrm>
            <a:off x="6769071" y="-2890"/>
            <a:ext cx="6858" cy="8981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正方形/長方形 37"/>
          <p:cNvSpPr/>
          <p:nvPr/>
        </p:nvSpPr>
        <p:spPr bwMode="invGray">
          <a:xfrm>
            <a:off x="6731567" y="-2890"/>
            <a:ext cx="20574" cy="8981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正方形/長方形 38"/>
          <p:cNvSpPr/>
          <p:nvPr/>
        </p:nvSpPr>
        <p:spPr bwMode="invGray">
          <a:xfrm>
            <a:off x="6686758" y="549"/>
            <a:ext cx="41148" cy="8453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正方形/長方形 39"/>
          <p:cNvSpPr/>
          <p:nvPr/>
        </p:nvSpPr>
        <p:spPr bwMode="invGray">
          <a:xfrm>
            <a:off x="6655106" y="549"/>
            <a:ext cx="6858" cy="8453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342900" y="1651000"/>
            <a:ext cx="6172200" cy="1540933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342900" y="3249168"/>
            <a:ext cx="6172200" cy="62473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4939902" y="884936"/>
            <a:ext cx="717948" cy="6604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77CE214-21C5-48DF-AF9A-75EB7CFDFD07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3943350" y="884936"/>
            <a:ext cx="994410" cy="6604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6131052" y="3282"/>
            <a:ext cx="571500" cy="528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787A02A-0B23-497F-A5D1-34AE83F97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1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103367" y="7761312"/>
            <a:ext cx="4536504" cy="17281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橋本総業株式会社</a:t>
            </a:r>
            <a:endParaRPr lang="en-US" altLang="ja-JP" sz="3600" dirty="0" smtClean="0"/>
          </a:p>
          <a:p>
            <a:pPr algn="ctr"/>
            <a:r>
              <a:rPr kumimoji="1" lang="ja-JP" altLang="en-US" sz="1400" dirty="0" smtClean="0"/>
              <a:t>〒</a:t>
            </a:r>
            <a:r>
              <a:rPr kumimoji="1" lang="en-US" altLang="ja-JP" sz="1400" dirty="0" smtClean="0"/>
              <a:t>103-0001</a:t>
            </a:r>
            <a:r>
              <a:rPr kumimoji="1" lang="ja-JP" altLang="en-US" sz="1400" dirty="0" smtClean="0"/>
              <a:t> 東京都中央区日本橋小伝馬町</a:t>
            </a:r>
            <a:r>
              <a:rPr kumimoji="1" lang="en-US" altLang="ja-JP" sz="1400" dirty="0" smtClean="0"/>
              <a:t>9-9</a:t>
            </a:r>
          </a:p>
          <a:p>
            <a:pPr algn="ctr"/>
            <a:endParaRPr lang="en-US" altLang="ja-JP" sz="1400" dirty="0" smtClean="0"/>
          </a:p>
          <a:p>
            <a:pPr algn="ctr"/>
            <a:r>
              <a:rPr lang="ja-JP" altLang="en-US" sz="1400" dirty="0" smtClean="0"/>
              <a:t>担当者：○○●●●</a:t>
            </a:r>
            <a:endParaRPr lang="en-US" altLang="ja-JP" sz="1400" dirty="0"/>
          </a:p>
          <a:p>
            <a:pPr algn="ctr"/>
            <a:r>
              <a:rPr kumimoji="1" lang="ja-JP" altLang="en-US" sz="1400" dirty="0" smtClean="0"/>
              <a:t>問合先</a:t>
            </a:r>
            <a:r>
              <a:rPr lang="ja-JP" altLang="en-US" sz="1400" dirty="0"/>
              <a:t>：</a:t>
            </a:r>
            <a:r>
              <a:rPr lang="en-US" altLang="ja-JP" sz="1400" dirty="0" smtClean="0"/>
              <a:t>03-3665-XXXX</a:t>
            </a:r>
          </a:p>
          <a:p>
            <a:pPr algn="ctr"/>
            <a:r>
              <a:rPr lang="en-US" altLang="ja-JP" sz="1400" dirty="0" smtClean="0"/>
              <a:t>http://www.hat.co.jp/front</a:t>
            </a:r>
            <a:endParaRPr kumimoji="1" lang="en-US" altLang="ja-JP" sz="1400" dirty="0" smtClean="0"/>
          </a:p>
          <a:p>
            <a:pPr algn="ctr"/>
            <a:endParaRPr kumimoji="1"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82986" y="632520"/>
            <a:ext cx="6456885" cy="862387"/>
          </a:xfrm>
          <a:gradFill>
            <a:gsLst>
              <a:gs pos="54600">
                <a:schemeClr val="accent3">
                  <a:lumMod val="20000"/>
                  <a:lumOff val="80000"/>
                </a:schemeClr>
              </a:gs>
              <a:gs pos="0">
                <a:schemeClr val="accent3">
                  <a:lumMod val="60000"/>
                  <a:lumOff val="40000"/>
                </a:schemeClr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ja-JP" altLang="en-US" sz="3600" dirty="0" smtClean="0">
                <a:latin typeface="ＦＡ JIPSゴシック" panose="020B0609000000000000" pitchFamily="49" charset="-128"/>
                <a:ea typeface="ＦＡ JIPSゴシック" panose="020B0609000000000000" pitchFamily="49" charset="-128"/>
              </a:rPr>
              <a:t>積水化学工業株式会社</a:t>
            </a:r>
            <a:endParaRPr kumimoji="1" lang="ja-JP" altLang="en-US" sz="3600" dirty="0">
              <a:latin typeface="ＦＡ JIPSゴシック" panose="020B0609000000000000" pitchFamily="49" charset="-128"/>
              <a:ea typeface="ＦＡ JIPSゴシック" panose="020B0609000000000000" pitchFamily="49" charset="-128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618812" y="4892164"/>
            <a:ext cx="1331400" cy="2030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861993" fontAlgn="base">
              <a:spcBef>
                <a:spcPct val="50000"/>
              </a:spcBef>
              <a:spcAft>
                <a:spcPct val="0"/>
              </a:spcAft>
              <a:buNone/>
            </a:pPr>
            <a:endParaRPr lang="ja-JP" altLang="ja-JP" sz="1697" b="1">
              <a:solidFill>
                <a:srgbClr val="000000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70333" y="9140316"/>
            <a:ext cx="2019692" cy="6983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お問合先</a:t>
            </a:r>
            <a:endParaRPr kumimoji="1" lang="ja-JP" altLang="en-US" dirty="0"/>
          </a:p>
        </p:txBody>
      </p:sp>
      <p:sp>
        <p:nvSpPr>
          <p:cNvPr id="31" name="正方形/長方形 30"/>
          <p:cNvSpPr/>
          <p:nvPr/>
        </p:nvSpPr>
        <p:spPr>
          <a:xfrm>
            <a:off x="2414716" y="9140316"/>
            <a:ext cx="4326652" cy="69837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/>
              <a:t>橋本総業株式会社</a:t>
            </a:r>
            <a:endParaRPr kumimoji="1" lang="en-US" altLang="ja-JP" sz="2000" dirty="0" smtClean="0"/>
          </a:p>
          <a:p>
            <a:pPr algn="ctr"/>
            <a:r>
              <a:rPr lang="ja-JP" altLang="en-US" sz="2000" dirty="0" smtClean="0"/>
              <a:t>○○部　</a:t>
            </a:r>
            <a:r>
              <a:rPr lang="en-US" altLang="ja-JP" sz="2000" dirty="0" smtClean="0"/>
              <a:t>XXXXXX</a:t>
            </a:r>
          </a:p>
        </p:txBody>
      </p:sp>
      <p:sp>
        <p:nvSpPr>
          <p:cNvPr id="58" name="正方形/長方形 57"/>
          <p:cNvSpPr/>
          <p:nvPr/>
        </p:nvSpPr>
        <p:spPr>
          <a:xfrm>
            <a:off x="116632" y="1505536"/>
            <a:ext cx="6646717" cy="7479911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100"/>
          </a:p>
        </p:txBody>
      </p:sp>
      <p:pic>
        <p:nvPicPr>
          <p:cNvPr id="59" name="図 5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666" y="2001492"/>
            <a:ext cx="4604121" cy="56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図 5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944" y="2563355"/>
            <a:ext cx="6048672" cy="1848283"/>
          </a:xfrm>
          <a:prstGeom prst="rect">
            <a:avLst/>
          </a:prstGeom>
          <a:noFill/>
          <a:ln w="19050">
            <a:noFill/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角丸四角形 60"/>
          <p:cNvSpPr/>
          <p:nvPr/>
        </p:nvSpPr>
        <p:spPr>
          <a:xfrm>
            <a:off x="3539916" y="6655933"/>
            <a:ext cx="2629460" cy="2210757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000" b="1" dirty="0">
                <a:solidFill>
                  <a:srgbClr val="FF0000"/>
                </a:solidFill>
                <a:latin typeface="ＭＳ Ｐ明朝" pitchFamily="18" charset="-128"/>
                <a:ea typeface="ＭＳ Ｐ明朝" pitchFamily="18" charset="-128"/>
              </a:rPr>
              <a:t>施工方法</a:t>
            </a:r>
            <a:r>
              <a:rPr kumimoji="1" lang="ja-JP" altLang="en-US" sz="2000" b="1" dirty="0" smtClean="0">
                <a:solidFill>
                  <a:srgbClr val="FF0000"/>
                </a:solidFill>
                <a:latin typeface="ＭＳ Ｐ明朝" pitchFamily="18" charset="-128"/>
                <a:ea typeface="ＭＳ Ｐ明朝" pitchFamily="18" charset="-128"/>
              </a:rPr>
              <a:t>は</a:t>
            </a:r>
            <a:endParaRPr kumimoji="1" lang="en-US" altLang="ja-JP" sz="2000" b="1" dirty="0" smtClean="0">
              <a:solidFill>
                <a:srgbClr val="FF0000"/>
              </a:solidFill>
              <a:latin typeface="ＭＳ Ｐ明朝" pitchFamily="18" charset="-128"/>
              <a:ea typeface="ＭＳ Ｐ明朝" pitchFamily="18" charset="-128"/>
            </a:endParaRPr>
          </a:p>
          <a:p>
            <a:pPr algn="ctr"/>
            <a:r>
              <a:rPr kumimoji="1" lang="ja-JP" altLang="en-US" sz="2000" b="1" dirty="0" smtClean="0">
                <a:solidFill>
                  <a:srgbClr val="FF0000"/>
                </a:solidFill>
                <a:latin typeface="ＭＳ Ｐ明朝" pitchFamily="18" charset="-128"/>
                <a:ea typeface="ＭＳ Ｐ明朝" pitchFamily="18" charset="-128"/>
              </a:rPr>
              <a:t>給水用</a:t>
            </a:r>
            <a:r>
              <a:rPr kumimoji="1" lang="ja-JP" altLang="en-US" sz="2000" b="1" dirty="0">
                <a:solidFill>
                  <a:srgbClr val="FF0000"/>
                </a:solidFill>
                <a:latin typeface="ＭＳ Ｐ明朝" pitchFamily="18" charset="-128"/>
                <a:ea typeface="ＭＳ Ｐ明朝" pitchFamily="18" charset="-128"/>
              </a:rPr>
              <a:t>と同様</a:t>
            </a:r>
            <a:r>
              <a:rPr kumimoji="1" lang="ja-JP" altLang="en-US" sz="2000" b="1" dirty="0" smtClean="0">
                <a:solidFill>
                  <a:srgbClr val="FF0000"/>
                </a:solidFill>
                <a:latin typeface="ＭＳ Ｐ明朝" pitchFamily="18" charset="-128"/>
                <a:ea typeface="ＭＳ Ｐ明朝" pitchFamily="18" charset="-128"/>
              </a:rPr>
              <a:t>！</a:t>
            </a:r>
            <a:endParaRPr kumimoji="1" lang="en-US" altLang="ja-JP" sz="2000" b="1" dirty="0" smtClean="0">
              <a:solidFill>
                <a:srgbClr val="FF0000"/>
              </a:solidFill>
              <a:latin typeface="ＭＳ Ｐ明朝" pitchFamily="18" charset="-128"/>
              <a:ea typeface="ＭＳ Ｐ明朝" pitchFamily="18" charset="-128"/>
            </a:endParaRPr>
          </a:p>
          <a:p>
            <a:pPr algn="ctr"/>
            <a:r>
              <a:rPr kumimoji="1" lang="en-US" altLang="ja-JP" sz="2000" b="1" dirty="0" smtClean="0">
                <a:solidFill>
                  <a:srgbClr val="FF0000"/>
                </a:solidFill>
                <a:latin typeface="ＭＳ Ｐ明朝" pitchFamily="18" charset="-128"/>
                <a:ea typeface="ＭＳ Ｐ明朝" pitchFamily="18" charset="-128"/>
              </a:rPr>
              <a:t>50A</a:t>
            </a:r>
            <a:r>
              <a:rPr kumimoji="1" lang="ja-JP" altLang="en-US" sz="2000" b="1" dirty="0">
                <a:solidFill>
                  <a:srgbClr val="FF0000"/>
                </a:solidFill>
                <a:latin typeface="ＭＳ Ｐ明朝" pitchFamily="18" charset="-128"/>
                <a:ea typeface="ＭＳ Ｐ明朝" pitchFamily="18" charset="-128"/>
              </a:rPr>
              <a:t>～</a:t>
            </a:r>
            <a:r>
              <a:rPr kumimoji="1" lang="en-US" altLang="ja-JP" sz="2000" b="1" dirty="0" smtClean="0">
                <a:solidFill>
                  <a:srgbClr val="FF0000"/>
                </a:solidFill>
                <a:latin typeface="ＭＳ Ｐ明朝" pitchFamily="18" charset="-128"/>
                <a:ea typeface="ＭＳ Ｐ明朝" pitchFamily="18" charset="-128"/>
              </a:rPr>
              <a:t>200A</a:t>
            </a:r>
            <a:r>
              <a:rPr lang="ja-JP" altLang="en-US" sz="2000" b="1" dirty="0" smtClean="0">
                <a:solidFill>
                  <a:srgbClr val="FF0000"/>
                </a:solidFill>
                <a:latin typeface="ＭＳ Ｐ明朝" pitchFamily="18" charset="-128"/>
                <a:ea typeface="ＭＳ Ｐ明朝" pitchFamily="18" charset="-128"/>
              </a:rPr>
              <a:t>の</a:t>
            </a:r>
            <a:endParaRPr lang="en-US" altLang="ja-JP" sz="2000" b="1" dirty="0" smtClean="0">
              <a:solidFill>
                <a:srgbClr val="FF0000"/>
              </a:solidFill>
              <a:latin typeface="ＭＳ Ｐ明朝" pitchFamily="18" charset="-128"/>
              <a:ea typeface="ＭＳ Ｐ明朝" pitchFamily="18" charset="-128"/>
            </a:endParaRPr>
          </a:p>
          <a:p>
            <a:pPr algn="ctr"/>
            <a:r>
              <a:rPr kumimoji="1" lang="ja-JP" altLang="en-US" sz="2000" b="1" dirty="0">
                <a:solidFill>
                  <a:srgbClr val="FF0000"/>
                </a:solidFill>
                <a:latin typeface="ＭＳ Ｐ明朝" pitchFamily="18" charset="-128"/>
                <a:ea typeface="ＭＳ Ｐ明朝" pitchFamily="18" charset="-128"/>
              </a:rPr>
              <a:t>充実</a:t>
            </a:r>
            <a:r>
              <a:rPr kumimoji="1" lang="ja-JP" altLang="en-US" sz="2000" b="1" dirty="0" smtClean="0">
                <a:solidFill>
                  <a:srgbClr val="FF0000"/>
                </a:solidFill>
                <a:latin typeface="ＭＳ Ｐ明朝" pitchFamily="18" charset="-128"/>
                <a:ea typeface="ＭＳ Ｐ明朝" pitchFamily="18" charset="-128"/>
              </a:rPr>
              <a:t>ラインナップ</a:t>
            </a:r>
            <a:r>
              <a:rPr lang="ja-JP" altLang="en-US" sz="2000" b="1" dirty="0" smtClean="0">
                <a:solidFill>
                  <a:srgbClr val="FF0000"/>
                </a:solidFill>
                <a:latin typeface="ＭＳ Ｐ明朝" pitchFamily="18" charset="-128"/>
                <a:ea typeface="ＭＳ Ｐ明朝" pitchFamily="18" charset="-128"/>
              </a:rPr>
              <a:t>！</a:t>
            </a:r>
            <a:endParaRPr kumimoji="1" lang="en-US" altLang="ja-JP" sz="1400" b="1" dirty="0">
              <a:solidFill>
                <a:srgbClr val="FF0000"/>
              </a:solidFill>
              <a:latin typeface="ＭＳ Ｐ明朝" pitchFamily="18" charset="-128"/>
              <a:ea typeface="ＭＳ Ｐ明朝" pitchFamily="18" charset="-128"/>
            </a:endParaRPr>
          </a:p>
        </p:txBody>
      </p:sp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015" y="4421707"/>
            <a:ext cx="1546967" cy="1647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9317" y="4406431"/>
            <a:ext cx="2197449" cy="166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正方形/長方形 63"/>
          <p:cNvSpPr/>
          <p:nvPr/>
        </p:nvSpPr>
        <p:spPr>
          <a:xfrm>
            <a:off x="908720" y="1682443"/>
            <a:ext cx="5127502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1600" dirty="0"/>
              <a:t>空調配管用高性能ポリエチレン管（冷</a:t>
            </a:r>
            <a:r>
              <a:rPr lang="ja-JP" altLang="en-US" sz="1600" dirty="0" smtClean="0"/>
              <a:t>温水配管</a:t>
            </a:r>
            <a:r>
              <a:rPr lang="ja-JP" altLang="en-US" sz="1600" dirty="0"/>
              <a:t>用途）</a:t>
            </a:r>
          </a:p>
        </p:txBody>
      </p:sp>
      <p:sp>
        <p:nvSpPr>
          <p:cNvPr id="65" name="正方形/長方形 64"/>
          <p:cNvSpPr/>
          <p:nvPr/>
        </p:nvSpPr>
        <p:spPr>
          <a:xfrm>
            <a:off x="675848" y="6172871"/>
            <a:ext cx="3617248" cy="4308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lIns="0" tIns="0" rIns="0" bIns="0">
            <a:spAutoFit/>
          </a:bodyPr>
          <a:lstStyle/>
          <a:p>
            <a:r>
              <a:rPr lang="ja-JP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エスロンＺマス</a:t>
            </a:r>
            <a:endParaRPr lang="ja-JP" alt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45" y="6609184"/>
            <a:ext cx="2548023" cy="2315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65294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バン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アーバン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アーバン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155</TotalTime>
  <Words>62</Words>
  <Application>Microsoft Office PowerPoint</Application>
  <PresentationFormat>A4 210 x 297 mm</PresentationFormat>
  <Paragraphs>16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アーバン</vt:lpstr>
      <vt:lpstr>積水化学工業株式会社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新商品のご案内</dc:title>
  <dc:creator>大場　由美子</dc:creator>
  <cp:lastModifiedBy>大場　由美子</cp:lastModifiedBy>
  <cp:revision>13</cp:revision>
  <dcterms:created xsi:type="dcterms:W3CDTF">2016-03-09T07:22:47Z</dcterms:created>
  <dcterms:modified xsi:type="dcterms:W3CDTF">2016-06-16T02:41:03Z</dcterms:modified>
</cp:coreProperties>
</file>